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94" r:id="rId38"/>
    <p:sldId id="295" r:id="rId39"/>
    <p:sldId id="302" r:id="rId40"/>
    <p:sldId id="296" r:id="rId41"/>
    <p:sldId id="303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63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42B5D-CE1D-46D8-918B-B4FF22E3C223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058AB-830F-4CA4-BA81-B4CE781583F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580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91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63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211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758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310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538164"/>
            <a:ext cx="10558284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effectLst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303185" y="2204864"/>
            <a:ext cx="7029448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762001" y="2204864"/>
            <a:ext cx="3316817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8" name="Bilde 7" descr="Kartverket logo" titl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4" y="6299489"/>
            <a:ext cx="1009996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02.12.2025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Elveg: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veglenke mellom to gangfelt (markert i rødt i figuren). Hvis lengde er under minstemål for registrering av veglenker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veglenke (gang- og sykkelveg) over gangfelt kan veglenke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veglenke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Elveg.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 fontScale="90000"/>
          </a:bodyPr>
          <a:lstStyle/>
          <a:p>
            <a:r>
              <a:rPr lang="nb-NO" dirty="0"/>
              <a:t>Veglenke – eksisterende konnekteringslenker (kopi)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827618" cy="442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6631968-6AC0-F6A7-9029-12B820EF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3" y="1224794"/>
            <a:ext cx="4049987" cy="4428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BE215A9-AC6F-980F-BA53-7258CF627C0F}"/>
              </a:ext>
            </a:extLst>
          </p:cNvPr>
          <p:cNvSpPr txBox="1"/>
          <p:nvPr/>
        </p:nvSpPr>
        <p:spPr>
          <a:xfrm>
            <a:off x="155073" y="5779390"/>
            <a:ext cx="1088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To eksempler på eksisterende konnekteringslenker i Elveg. Til venstre vises konnekteringslenker over en rundkjøringsflate og til høyre en konnekteringslenke over et T-kryss.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1687016" y="1647928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1758076" y="177685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1767579" y="192817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AE4E9C3-FB4B-64B4-B18A-29F0ED24C4B2}"/>
              </a:ext>
            </a:extLst>
          </p:cNvPr>
          <p:cNvCxnSpPr/>
          <p:nvPr/>
        </p:nvCxnSpPr>
        <p:spPr>
          <a:xfrm flipV="1">
            <a:off x="1767580" y="2241951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1767580" y="208768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1758077" y="2397854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1663082" y="3125686"/>
            <a:ext cx="2220188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Kanalisert veg – eksisterende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1758076" y="339603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1776193" y="3245625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2A07723-46E7-E704-8C8F-E07BAD2541A8}"/>
              </a:ext>
            </a:extLst>
          </p:cNvPr>
          <p:cNvCxnSpPr/>
          <p:nvPr/>
        </p:nvCxnSpPr>
        <p:spPr>
          <a:xfrm flipH="1">
            <a:off x="1766689" y="3553146"/>
            <a:ext cx="377995" cy="3231"/>
          </a:xfrm>
          <a:prstGeom prst="lin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26069836-9FD4-4563-9A3D-06CD091B5F13}"/>
              </a:ext>
            </a:extLst>
          </p:cNvPr>
          <p:cNvCxnSpPr/>
          <p:nvPr/>
        </p:nvCxnSpPr>
        <p:spPr>
          <a:xfrm flipH="1">
            <a:off x="1776194" y="3716720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3BE9C29-B982-263F-9B40-3FC1D69A5410}"/>
              </a:ext>
            </a:extLst>
          </p:cNvPr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1D9E6E62-CE3E-935B-6090-1B58471910FA}"/>
              </a:ext>
            </a:extLst>
          </p:cNvPr>
          <p:cNvCxnSpPr>
            <a:cxnSpLocks/>
          </p:cNvCxnSpPr>
          <p:nvPr/>
        </p:nvCxnSpPr>
        <p:spPr>
          <a:xfrm>
            <a:off x="4131954" y="1330569"/>
            <a:ext cx="0" cy="4897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>
            <a:cxnSpLocks/>
          </p:cNvCxnSpPr>
          <p:nvPr/>
        </p:nvCxnSpPr>
        <p:spPr>
          <a:xfrm>
            <a:off x="6169218" y="3682862"/>
            <a:ext cx="94450" cy="232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>
            <a:cxnSpLocks/>
          </p:cNvCxnSpPr>
          <p:nvPr/>
        </p:nvCxnSpPr>
        <p:spPr>
          <a:xfrm>
            <a:off x="6263668" y="3915209"/>
            <a:ext cx="168737" cy="147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>
            <a:cxnSpLocks/>
          </p:cNvCxnSpPr>
          <p:nvPr/>
        </p:nvCxnSpPr>
        <p:spPr>
          <a:xfrm flipH="1">
            <a:off x="6413282" y="4055818"/>
            <a:ext cx="1002149" cy="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>
            <a:cxnSpLocks/>
          </p:cNvCxnSpPr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54588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>
            <a:extLst>
              <a:ext uri="{FF2B5EF4-FFF2-40B4-BE49-F238E27FC236}">
                <a16:creationId xmlns:a16="http://schemas.microsoft.com/office/drawing/2014/main" id="{A3EE925E-A29A-7CB9-D138-0EBF3827517A}"/>
              </a:ext>
            </a:extLst>
          </p:cNvPr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C9B81BB6-9157-F2B5-2182-36F3EBA35C78}"/>
              </a:ext>
            </a:extLst>
          </p:cNvPr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>
            <a:extLst>
              <a:ext uri="{FF2B5EF4-FFF2-40B4-BE49-F238E27FC236}">
                <a16:creationId xmlns:a16="http://schemas.microsoft.com/office/drawing/2014/main" id="{C4936A15-914A-0420-6DB3-76E1903B0E9D}"/>
              </a:ext>
            </a:extLst>
          </p:cNvPr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>
            <a:extLst>
              <a:ext uri="{FF2B5EF4-FFF2-40B4-BE49-F238E27FC236}">
                <a16:creationId xmlns:a16="http://schemas.microsoft.com/office/drawing/2014/main" id="{CEC02547-10D3-3DDE-4DB5-9A6851B70FAB}"/>
              </a:ext>
            </a:extLst>
          </p:cNvPr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DE92A46F-BEAB-CD92-233B-3F1699E88CF9}"/>
              </a:ext>
            </a:extLst>
          </p:cNvPr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420" cy="1919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>
            <a:extLst>
              <a:ext uri="{FF2B5EF4-FFF2-40B4-BE49-F238E27FC236}">
                <a16:creationId xmlns:a16="http://schemas.microsoft.com/office/drawing/2014/main" id="{F817A851-A8BB-1736-724B-0F9C8502C2DE}"/>
              </a:ext>
            </a:extLst>
          </p:cNvPr>
          <p:cNvCxnSpPr>
            <a:cxnSpLocks/>
          </p:cNvCxnSpPr>
          <p:nvPr/>
        </p:nvCxnSpPr>
        <p:spPr>
          <a:xfrm>
            <a:off x="4872458" y="5409728"/>
            <a:ext cx="0" cy="800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E62D2D8B-3E53-C71C-ADDE-CDFF269E152A}"/>
              </a:ext>
            </a:extLst>
          </p:cNvPr>
          <p:cNvCxnSpPr>
            <a:cxnSpLocks/>
          </p:cNvCxnSpPr>
          <p:nvPr/>
        </p:nvCxnSpPr>
        <p:spPr>
          <a:xfrm>
            <a:off x="5436015" y="5430212"/>
            <a:ext cx="6772" cy="77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>
            <a:extLst>
              <a:ext uri="{FF2B5EF4-FFF2-40B4-BE49-F238E27FC236}">
                <a16:creationId xmlns:a16="http://schemas.microsoft.com/office/drawing/2014/main" id="{0A1C8CDF-D6CF-8B4F-BBD7-993D71D4FDDF}"/>
              </a:ext>
            </a:extLst>
          </p:cNvPr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>
            <a:extLst>
              <a:ext uri="{FF2B5EF4-FFF2-40B4-BE49-F238E27FC236}">
                <a16:creationId xmlns:a16="http://schemas.microsoft.com/office/drawing/2014/main" id="{A82010F3-49F3-FA3C-DE5D-892CC0634269}"/>
              </a:ext>
            </a:extLst>
          </p:cNvPr>
          <p:cNvCxnSpPr>
            <a:cxnSpLocks/>
          </p:cNvCxnSpPr>
          <p:nvPr/>
        </p:nvCxnSpPr>
        <p:spPr>
          <a:xfrm flipH="1" flipV="1">
            <a:off x="4949693" y="5314173"/>
            <a:ext cx="405358" cy="5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4D5277-0477-053A-F657-E832DBA94BEA}"/>
              </a:ext>
            </a:extLst>
          </p:cNvPr>
          <p:cNvCxnSpPr/>
          <p:nvPr/>
        </p:nvCxnSpPr>
        <p:spPr>
          <a:xfrm>
            <a:off x="5351626" y="5314173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A5096609-9F69-DC29-489D-3065D9DB5A48}"/>
              </a:ext>
            </a:extLst>
          </p:cNvPr>
          <p:cNvCxnSpPr>
            <a:cxnSpLocks/>
          </p:cNvCxnSpPr>
          <p:nvPr/>
        </p:nvCxnSpPr>
        <p:spPr>
          <a:xfrm>
            <a:off x="4886611" y="3267485"/>
            <a:ext cx="72406" cy="1024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52B8FA83-DB82-3CE7-5E39-3F276C7CAED9}"/>
              </a:ext>
            </a:extLst>
          </p:cNvPr>
          <p:cNvCxnSpPr>
            <a:cxnSpLocks/>
          </p:cNvCxnSpPr>
          <p:nvPr/>
        </p:nvCxnSpPr>
        <p:spPr>
          <a:xfrm flipH="1">
            <a:off x="5369238" y="3263550"/>
            <a:ext cx="73129" cy="104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>
            <a:extLst>
              <a:ext uri="{FF2B5EF4-FFF2-40B4-BE49-F238E27FC236}">
                <a16:creationId xmlns:a16="http://schemas.microsoft.com/office/drawing/2014/main" id="{F6CFEC6F-FC56-F7DB-C91D-BE55BB2F4F97}"/>
              </a:ext>
            </a:extLst>
          </p:cNvPr>
          <p:cNvCxnSpPr/>
          <p:nvPr/>
        </p:nvCxnSpPr>
        <p:spPr>
          <a:xfrm flipH="1">
            <a:off x="4867697" y="5314794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DE7AAABB-7047-2033-9B63-C60B1EB0C3DB}"/>
              </a:ext>
            </a:extLst>
          </p:cNvPr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>
            <a:cxnSpLocks/>
          </p:cNvCxnSpPr>
          <p:nvPr/>
        </p:nvCxnSpPr>
        <p:spPr>
          <a:xfrm>
            <a:off x="7726712" y="3606134"/>
            <a:ext cx="214130" cy="4569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1744" y="1711396"/>
            <a:ext cx="792088" cy="36741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6" y="2014474"/>
            <a:ext cx="787562" cy="36057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>
            <a:cxnSpLocks/>
          </p:cNvCxnSpPr>
          <p:nvPr/>
        </p:nvCxnSpPr>
        <p:spPr>
          <a:xfrm>
            <a:off x="7415431" y="4055818"/>
            <a:ext cx="52541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AE3B9EA1-6DED-BCCD-4B41-C0F7640DDAB7}"/>
              </a:ext>
            </a:extLst>
          </p:cNvPr>
          <p:cNvCxnSpPr>
            <a:cxnSpLocks/>
          </p:cNvCxnSpPr>
          <p:nvPr/>
        </p:nvCxnSpPr>
        <p:spPr>
          <a:xfrm>
            <a:off x="6193395" y="2071844"/>
            <a:ext cx="0" cy="3003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>
            <a:cxnSpLocks/>
          </p:cNvCxnSpPr>
          <p:nvPr/>
        </p:nvCxnSpPr>
        <p:spPr>
          <a:xfrm>
            <a:off x="6424885" y="4063039"/>
            <a:ext cx="11132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06FCA69F-BA01-A8B8-136C-392BA76D85F4}"/>
              </a:ext>
            </a:extLst>
          </p:cNvPr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>
            <a:extLst>
              <a:ext uri="{FF2B5EF4-FFF2-40B4-BE49-F238E27FC236}">
                <a16:creationId xmlns:a16="http://schemas.microsoft.com/office/drawing/2014/main" id="{61092D79-7096-6651-F726-60C16A89A203}"/>
              </a:ext>
            </a:extLst>
          </p:cNvPr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>
            <a:extLst>
              <a:ext uri="{FF2B5EF4-FFF2-40B4-BE49-F238E27FC236}">
                <a16:creationId xmlns:a16="http://schemas.microsoft.com/office/drawing/2014/main" id="{68D2D782-F12F-4895-2FE4-894433B6927A}"/>
              </a:ext>
            </a:extLst>
          </p:cNvPr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32405" y="4314758"/>
            <a:ext cx="2547068" cy="1317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>
            <a:extLst>
              <a:ext uri="{FF2B5EF4-FFF2-40B4-BE49-F238E27FC236}">
                <a16:creationId xmlns:a16="http://schemas.microsoft.com/office/drawing/2014/main" id="{22A69A64-7BDA-5BF3-154C-EE71FABB14C3}"/>
              </a:ext>
            </a:extLst>
          </p:cNvPr>
          <p:cNvCxnSpPr>
            <a:cxnSpLocks/>
          </p:cNvCxnSpPr>
          <p:nvPr/>
        </p:nvCxnSpPr>
        <p:spPr>
          <a:xfrm flipH="1">
            <a:off x="5673517" y="3263550"/>
            <a:ext cx="153588" cy="22723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>
            <a:extLst>
              <a:ext uri="{FF2B5EF4-FFF2-40B4-BE49-F238E27FC236}">
                <a16:creationId xmlns:a16="http://schemas.microsoft.com/office/drawing/2014/main" id="{D694AABD-F65A-D87B-39A8-ACC599675E8C}"/>
              </a:ext>
            </a:extLst>
          </p:cNvPr>
          <p:cNvCxnSpPr>
            <a:cxnSpLocks/>
          </p:cNvCxnSpPr>
          <p:nvPr/>
        </p:nvCxnSpPr>
        <p:spPr>
          <a:xfrm>
            <a:off x="4522143" y="3258612"/>
            <a:ext cx="123998" cy="19295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Ellipse 113">
            <a:extLst>
              <a:ext uri="{FF2B5EF4-FFF2-40B4-BE49-F238E27FC236}">
                <a16:creationId xmlns:a16="http://schemas.microsoft.com/office/drawing/2014/main" id="{DD3F525F-CC1B-4EBF-6875-29ECE5F90661}"/>
              </a:ext>
            </a:extLst>
          </p:cNvPr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5" name="Rett linje 114">
            <a:extLst>
              <a:ext uri="{FF2B5EF4-FFF2-40B4-BE49-F238E27FC236}">
                <a16:creationId xmlns:a16="http://schemas.microsoft.com/office/drawing/2014/main" id="{4923D812-7022-0020-7B52-DCD429CCE5DD}"/>
              </a:ext>
            </a:extLst>
          </p:cNvPr>
          <p:cNvCxnSpPr>
            <a:cxnSpLocks/>
          </p:cNvCxnSpPr>
          <p:nvPr/>
        </p:nvCxnSpPr>
        <p:spPr>
          <a:xfrm flipH="1">
            <a:off x="4505527" y="5203960"/>
            <a:ext cx="101778" cy="15830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>
            <a:extLst>
              <a:ext uri="{FF2B5EF4-FFF2-40B4-BE49-F238E27FC236}">
                <a16:creationId xmlns:a16="http://schemas.microsoft.com/office/drawing/2014/main" id="{EDFEA9B1-7724-40AB-33B3-5F389DE5CAF5}"/>
              </a:ext>
            </a:extLst>
          </p:cNvPr>
          <p:cNvCxnSpPr>
            <a:cxnSpLocks/>
          </p:cNvCxnSpPr>
          <p:nvPr/>
        </p:nvCxnSpPr>
        <p:spPr>
          <a:xfrm>
            <a:off x="5673517" y="5119404"/>
            <a:ext cx="146295" cy="249450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Rett linje 117">
            <a:extLst>
              <a:ext uri="{FF2B5EF4-FFF2-40B4-BE49-F238E27FC236}">
                <a16:creationId xmlns:a16="http://schemas.microsoft.com/office/drawing/2014/main" id="{9732D403-52D5-683A-69D4-6A31F3C35E6E}"/>
              </a:ext>
            </a:extLst>
          </p:cNvPr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>
            <a:extLst>
              <a:ext uri="{FF2B5EF4-FFF2-40B4-BE49-F238E27FC236}">
                <a16:creationId xmlns:a16="http://schemas.microsoft.com/office/drawing/2014/main" id="{5CD027D8-A4D8-DA76-7730-48221C875790}"/>
              </a:ext>
            </a:extLst>
          </p:cNvPr>
          <p:cNvCxnSpPr>
            <a:cxnSpLocks/>
          </p:cNvCxnSpPr>
          <p:nvPr/>
        </p:nvCxnSpPr>
        <p:spPr>
          <a:xfrm>
            <a:off x="4131954" y="5063195"/>
            <a:ext cx="826519" cy="25097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>
            <a:extLst>
              <a:ext uri="{FF2B5EF4-FFF2-40B4-BE49-F238E27FC236}">
                <a16:creationId xmlns:a16="http://schemas.microsoft.com/office/drawing/2014/main" id="{98483518-437D-E1F5-A68A-06AF01C862F6}"/>
              </a:ext>
            </a:extLst>
          </p:cNvPr>
          <p:cNvCxnSpPr>
            <a:cxnSpLocks/>
          </p:cNvCxnSpPr>
          <p:nvPr/>
        </p:nvCxnSpPr>
        <p:spPr>
          <a:xfrm flipV="1">
            <a:off x="5351626" y="4809197"/>
            <a:ext cx="868814" cy="50497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cxnSp>
        <p:nvCxnSpPr>
          <p:cNvPr id="167" name="Rett linje 166">
            <a:extLst>
              <a:ext uri="{FF2B5EF4-FFF2-40B4-BE49-F238E27FC236}">
                <a16:creationId xmlns:a16="http://schemas.microsoft.com/office/drawing/2014/main" id="{37072037-1D57-208C-C475-0C687436A164}"/>
              </a:ext>
            </a:extLst>
          </p:cNvPr>
          <p:cNvCxnSpPr>
            <a:cxnSpLocks/>
          </p:cNvCxnSpPr>
          <p:nvPr/>
        </p:nvCxnSpPr>
        <p:spPr>
          <a:xfrm>
            <a:off x="5553336" y="4934044"/>
            <a:ext cx="113917" cy="2028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>
            <a:extLst>
              <a:ext uri="{FF2B5EF4-FFF2-40B4-BE49-F238E27FC236}">
                <a16:creationId xmlns:a16="http://schemas.microsoft.com/office/drawing/2014/main" id="{B4E6B7CE-84CB-6542-22FD-D728B7526BD5}"/>
              </a:ext>
            </a:extLst>
          </p:cNvPr>
          <p:cNvCxnSpPr>
            <a:cxnSpLocks/>
          </p:cNvCxnSpPr>
          <p:nvPr/>
        </p:nvCxnSpPr>
        <p:spPr>
          <a:xfrm>
            <a:off x="4646141" y="3460987"/>
            <a:ext cx="162531" cy="2411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Rett linje 173">
            <a:extLst>
              <a:ext uri="{FF2B5EF4-FFF2-40B4-BE49-F238E27FC236}">
                <a16:creationId xmlns:a16="http://schemas.microsoft.com/office/drawing/2014/main" id="{76343DCC-EA74-EEE5-CC6B-EFEF0F509B64}"/>
              </a:ext>
            </a:extLst>
          </p:cNvPr>
          <p:cNvCxnSpPr>
            <a:cxnSpLocks/>
          </p:cNvCxnSpPr>
          <p:nvPr/>
        </p:nvCxnSpPr>
        <p:spPr>
          <a:xfrm flipH="1">
            <a:off x="5516499" y="3481899"/>
            <a:ext cx="150754" cy="2202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>
            <a:extLst>
              <a:ext uri="{FF2B5EF4-FFF2-40B4-BE49-F238E27FC236}">
                <a16:creationId xmlns:a16="http://schemas.microsoft.com/office/drawing/2014/main" id="{D8148816-E032-32D9-B991-F590ABAF4026}"/>
              </a:ext>
            </a:extLst>
          </p:cNvPr>
          <p:cNvCxnSpPr>
            <a:cxnSpLocks/>
          </p:cNvCxnSpPr>
          <p:nvPr/>
        </p:nvCxnSpPr>
        <p:spPr>
          <a:xfrm flipH="1">
            <a:off x="4607305" y="4959688"/>
            <a:ext cx="197398" cy="25338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>
            <a:extLst>
              <a:ext uri="{FF2B5EF4-FFF2-40B4-BE49-F238E27FC236}">
                <a16:creationId xmlns:a16="http://schemas.microsoft.com/office/drawing/2014/main" id="{F36A7FBD-70F9-5162-969E-B331E303B478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5882483" y="4330652"/>
            <a:ext cx="54992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kstSylinder 189">
            <a:extLst>
              <a:ext uri="{FF2B5EF4-FFF2-40B4-BE49-F238E27FC236}">
                <a16:creationId xmlns:a16="http://schemas.microsoft.com/office/drawing/2014/main" id="{A8E921C4-3046-A917-182F-CB892119C875}"/>
              </a:ext>
            </a:extLst>
          </p:cNvPr>
          <p:cNvSpPr txBox="1"/>
          <p:nvPr/>
        </p:nvSpPr>
        <p:spPr>
          <a:xfrm>
            <a:off x="1623505" y="1429075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91" name="TekstSylinder 190">
            <a:extLst>
              <a:ext uri="{FF2B5EF4-FFF2-40B4-BE49-F238E27FC236}">
                <a16:creationId xmlns:a16="http://schemas.microsoft.com/office/drawing/2014/main" id="{646A2923-8121-F0F7-3AFF-8DD2F9C2EA61}"/>
              </a:ext>
            </a:extLst>
          </p:cNvPr>
          <p:cNvSpPr txBox="1"/>
          <p:nvPr/>
        </p:nvSpPr>
        <p:spPr>
          <a:xfrm>
            <a:off x="1592480" y="2768897"/>
            <a:ext cx="2289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</a:t>
            </a:r>
            <a:r>
              <a:rPr lang="nb-NO" sz="1000" b="1" dirty="0" err="1"/>
              <a:t>Veglenke</a:t>
            </a:r>
            <a:r>
              <a:rPr lang="nb-NO" sz="1000" b="1" dirty="0"/>
              <a:t> (NVDB Vegnett Pluss)</a:t>
            </a:r>
          </a:p>
        </p:txBody>
      </p:sp>
      <p:cxnSp>
        <p:nvCxnSpPr>
          <p:cNvPr id="2" name="Rett linje 1">
            <a:extLst>
              <a:ext uri="{FF2B5EF4-FFF2-40B4-BE49-F238E27FC236}">
                <a16:creationId xmlns:a16="http://schemas.microsoft.com/office/drawing/2014/main" id="{94F7C73A-1B05-858C-8CF2-653AB6EB59C7}"/>
              </a:ext>
            </a:extLst>
          </p:cNvPr>
          <p:cNvCxnSpPr/>
          <p:nvPr/>
        </p:nvCxnSpPr>
        <p:spPr>
          <a:xfrm flipH="1">
            <a:off x="1776194" y="4007068"/>
            <a:ext cx="377995" cy="32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3027473" y="1639768"/>
            <a:ext cx="222018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  <a:endParaRPr lang="nb-NO" sz="1000" u="sng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3098533" y="176869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3108036" y="192001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3108037" y="207952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3112661" y="222011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3027473" y="2835340"/>
            <a:ext cx="2220188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3108036" y="3099762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3098533" y="2965936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26536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>
            <a:cxnSpLocks/>
          </p:cNvCxnSpPr>
          <p:nvPr/>
        </p:nvCxnSpPr>
        <p:spPr>
          <a:xfrm>
            <a:off x="6214175" y="4804893"/>
            <a:ext cx="0" cy="1514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0" cy="4975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0896" y="1812125"/>
            <a:ext cx="730880" cy="25699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5" y="2107162"/>
            <a:ext cx="774094" cy="2800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Rett linje 86">
            <a:extLst>
              <a:ext uri="{FF2B5EF4-FFF2-40B4-BE49-F238E27FC236}">
                <a16:creationId xmlns:a16="http://schemas.microsoft.com/office/drawing/2014/main" id="{7A0C2FCB-2E9A-2B63-DE39-616D0AA804F4}"/>
              </a:ext>
            </a:extLst>
          </p:cNvPr>
          <p:cNvCxnSpPr>
            <a:cxnSpLocks/>
          </p:cNvCxnSpPr>
          <p:nvPr/>
        </p:nvCxnSpPr>
        <p:spPr>
          <a:xfrm>
            <a:off x="6190896" y="2078815"/>
            <a:ext cx="0" cy="30519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24885" y="4314758"/>
            <a:ext cx="2554588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>
            <a:cxnSpLocks/>
          </p:cNvCxnSpPr>
          <p:nvPr/>
        </p:nvCxnSpPr>
        <p:spPr>
          <a:xfrm>
            <a:off x="5827105" y="1344420"/>
            <a:ext cx="0" cy="2986232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>
            <a:cxnSpLocks/>
          </p:cNvCxnSpPr>
          <p:nvPr/>
        </p:nvCxnSpPr>
        <p:spPr>
          <a:xfrm flipH="1">
            <a:off x="5822380" y="4330652"/>
            <a:ext cx="4725" cy="1897189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108" name="TekstSylinder 107">
            <a:extLst>
              <a:ext uri="{FF2B5EF4-FFF2-40B4-BE49-F238E27FC236}">
                <a16:creationId xmlns:a16="http://schemas.microsoft.com/office/drawing/2014/main" id="{788A89DF-8F56-419A-19E6-3D704B486CF2}"/>
              </a:ext>
            </a:extLst>
          </p:cNvPr>
          <p:cNvSpPr txBox="1"/>
          <p:nvPr/>
        </p:nvSpPr>
        <p:spPr>
          <a:xfrm>
            <a:off x="2958641" y="1402669"/>
            <a:ext cx="1463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10" name="TekstSylinder 109">
            <a:extLst>
              <a:ext uri="{FF2B5EF4-FFF2-40B4-BE49-F238E27FC236}">
                <a16:creationId xmlns:a16="http://schemas.microsoft.com/office/drawing/2014/main" id="{59AF955F-6899-2CD2-22F9-8E805EF54302}"/>
              </a:ext>
            </a:extLst>
          </p:cNvPr>
          <p:cNvSpPr txBox="1"/>
          <p:nvPr/>
        </p:nvSpPr>
        <p:spPr>
          <a:xfrm>
            <a:off x="2980514" y="2450067"/>
            <a:ext cx="2289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</a:t>
            </a:r>
            <a:r>
              <a:rPr lang="nb-NO" sz="1000" b="1" dirty="0" err="1"/>
              <a:t>Veglenke</a:t>
            </a:r>
            <a:r>
              <a:rPr lang="nb-NO" sz="1000" b="1" dirty="0"/>
              <a:t> (NVDB Vegnett Pluss)</a:t>
            </a:r>
          </a:p>
        </p:txBody>
      </p:sp>
      <p:cxnSp>
        <p:nvCxnSpPr>
          <p:cNvPr id="133" name="Rett linje 132">
            <a:extLst>
              <a:ext uri="{FF2B5EF4-FFF2-40B4-BE49-F238E27FC236}">
                <a16:creationId xmlns:a16="http://schemas.microsoft.com/office/drawing/2014/main" id="{51760675-CAFF-9077-021A-8337B3439540}"/>
              </a:ext>
            </a:extLst>
          </p:cNvPr>
          <p:cNvCxnSpPr>
            <a:cxnSpLocks/>
          </p:cNvCxnSpPr>
          <p:nvPr/>
        </p:nvCxnSpPr>
        <p:spPr>
          <a:xfrm>
            <a:off x="5822380" y="4330652"/>
            <a:ext cx="602505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2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42B7CCCB-2C9A-4E7D-B4F8-E35E8D19CFE4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veglenker (&gt;2m) </a:t>
            </a:r>
            <a:r>
              <a:rPr lang="nb-NO" dirty="0"/>
              <a:t>som knytter nettverk sammen, registreres med typeveg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pic>
        <p:nvPicPr>
          <p:cNvPr id="37" name="Bilde 36">
            <a:extLst>
              <a:ext uri="{FF2B5EF4-FFF2-40B4-BE49-F238E27FC236}">
                <a16:creationId xmlns:a16="http://schemas.microsoft.com/office/drawing/2014/main" id="{78951755-A49C-49A4-87D7-A9A8DBE5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2220484"/>
            <a:ext cx="5458587" cy="4201111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4E594BC7-3076-421A-B5D7-23A7286F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43" y="2220484"/>
            <a:ext cx="5458587" cy="4201111"/>
          </a:xfrm>
          <a:prstGeom prst="rect">
            <a:avLst/>
          </a:prstGeom>
        </p:spPr>
      </p:pic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DA23303-FE68-421A-BC28-F3339C1D726E}"/>
              </a:ext>
            </a:extLst>
          </p:cNvPr>
          <p:cNvCxnSpPr>
            <a:cxnSpLocks/>
          </p:cNvCxnSpPr>
          <p:nvPr/>
        </p:nvCxnSpPr>
        <p:spPr>
          <a:xfrm flipH="1">
            <a:off x="9635558" y="4448175"/>
            <a:ext cx="1299142" cy="504825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F2D67745-A6E0-4084-B3E8-4A486962FC89}"/>
              </a:ext>
            </a:extLst>
          </p:cNvPr>
          <p:cNvCxnSpPr>
            <a:cxnSpLocks/>
          </p:cNvCxnSpPr>
          <p:nvPr/>
        </p:nvCxnSpPr>
        <p:spPr>
          <a:xfrm flipH="1">
            <a:off x="7134225" y="5705475"/>
            <a:ext cx="704850" cy="314325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94BA4C01-54DA-4F60-A1E5-6C763EFE05BB}"/>
              </a:ext>
            </a:extLst>
          </p:cNvPr>
          <p:cNvSpPr txBox="1"/>
          <p:nvPr/>
        </p:nvSpPr>
        <p:spPr>
          <a:xfrm>
            <a:off x="4556034" y="2366859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4651D9A0-E6CC-4407-81ED-8E60F52E0712}"/>
              </a:ext>
            </a:extLst>
          </p:cNvPr>
          <p:cNvCxnSpPr>
            <a:cxnSpLocks/>
          </p:cNvCxnSpPr>
          <p:nvPr/>
        </p:nvCxnSpPr>
        <p:spPr>
          <a:xfrm>
            <a:off x="4653983" y="2502991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D9202AD1-EABF-484F-9E1F-B8FBFF3E1790}"/>
              </a:ext>
            </a:extLst>
          </p:cNvPr>
          <p:cNvCxnSpPr>
            <a:cxnSpLocks/>
          </p:cNvCxnSpPr>
          <p:nvPr/>
        </p:nvCxnSpPr>
        <p:spPr>
          <a:xfrm>
            <a:off x="4653983" y="2658155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29679EAC-D2D7-4657-BC16-14417438020A}"/>
              </a:ext>
            </a:extLst>
          </p:cNvPr>
          <p:cNvCxnSpPr>
            <a:cxnSpLocks/>
          </p:cNvCxnSpPr>
          <p:nvPr/>
        </p:nvCxnSpPr>
        <p:spPr>
          <a:xfrm>
            <a:off x="4653983" y="2839384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71311DC3-9B6F-498D-B813-7C84BF7CBBDE}"/>
              </a:ext>
            </a:extLst>
          </p:cNvPr>
          <p:cNvCxnSpPr>
            <a:cxnSpLocks/>
          </p:cNvCxnSpPr>
          <p:nvPr/>
        </p:nvCxnSpPr>
        <p:spPr>
          <a:xfrm>
            <a:off x="4653983" y="3001730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42B7CCCB-2C9A-4E7D-B4F8-E35E8D19CFE4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veglenker (&gt;2m) </a:t>
            </a:r>
            <a:r>
              <a:rPr lang="nb-NO" sz="3600" dirty="0">
                <a:solidFill>
                  <a:srgbClr val="FF0000"/>
                </a:solidFill>
              </a:rPr>
              <a:t>NY! </a:t>
            </a:r>
            <a:r>
              <a:rPr lang="nb-NO" dirty="0"/>
              <a:t>som knytter nettverk sammen, registreres med typeveg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74AD25A-A215-002F-8738-275FDB87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5" y="2080226"/>
            <a:ext cx="5141467" cy="409958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9ABE80B-14DF-2BFB-8D62-066FEFA5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2" y="2080225"/>
            <a:ext cx="5141467" cy="409958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8077B501-3748-B31B-1812-6D160713F18B}"/>
              </a:ext>
            </a:extLst>
          </p:cNvPr>
          <p:cNvSpPr txBox="1"/>
          <p:nvPr/>
        </p:nvSpPr>
        <p:spPr>
          <a:xfrm>
            <a:off x="813235" y="2159826"/>
            <a:ext cx="3318818" cy="1107996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Nyregistrert/geometriforbedret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vegobjekttyper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973BE38-26D5-4724-0267-B11E5619B2E7}"/>
              </a:ext>
            </a:extLst>
          </p:cNvPr>
          <p:cNvCxnSpPr>
            <a:cxnSpLocks/>
          </p:cNvCxnSpPr>
          <p:nvPr/>
        </p:nvCxnSpPr>
        <p:spPr>
          <a:xfrm>
            <a:off x="911184" y="2295958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D404898B-D361-695F-6D1B-C0A541618FC4}"/>
              </a:ext>
            </a:extLst>
          </p:cNvPr>
          <p:cNvCxnSpPr>
            <a:cxnSpLocks/>
          </p:cNvCxnSpPr>
          <p:nvPr/>
        </p:nvCxnSpPr>
        <p:spPr>
          <a:xfrm>
            <a:off x="911184" y="2451122"/>
            <a:ext cx="693992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B99CBC10-E904-7A53-0D1A-BFA269C213C5}"/>
              </a:ext>
            </a:extLst>
          </p:cNvPr>
          <p:cNvCxnSpPr>
            <a:cxnSpLocks/>
          </p:cNvCxnSpPr>
          <p:nvPr/>
        </p:nvCxnSpPr>
        <p:spPr>
          <a:xfrm>
            <a:off x="911184" y="2960155"/>
            <a:ext cx="6886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3F7B99E-0A85-E671-2278-4D05528C36E2}"/>
              </a:ext>
            </a:extLst>
          </p:cNvPr>
          <p:cNvCxnSpPr>
            <a:cxnSpLocks/>
          </p:cNvCxnSpPr>
          <p:nvPr/>
        </p:nvCxnSpPr>
        <p:spPr>
          <a:xfrm>
            <a:off x="911184" y="3131128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0EA2D550-E373-6688-D672-D27C77B14DB2}"/>
              </a:ext>
            </a:extLst>
          </p:cNvPr>
          <p:cNvCxnSpPr>
            <a:cxnSpLocks/>
          </p:cNvCxnSpPr>
          <p:nvPr/>
        </p:nvCxnSpPr>
        <p:spPr>
          <a:xfrm>
            <a:off x="911184" y="2629401"/>
            <a:ext cx="693992" cy="0"/>
          </a:xfrm>
          <a:prstGeom prst="line">
            <a:avLst/>
          </a:prstGeom>
          <a:ln w="19050"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8F1C6C0-373C-741A-0699-A3BE492B4B22}"/>
              </a:ext>
            </a:extLst>
          </p:cNvPr>
          <p:cNvCxnSpPr>
            <a:cxnSpLocks/>
          </p:cNvCxnSpPr>
          <p:nvPr/>
        </p:nvCxnSpPr>
        <p:spPr>
          <a:xfrm>
            <a:off x="911184" y="2799054"/>
            <a:ext cx="69399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1E63C74B-3D4D-D0BC-1FC0-7F1BFF8F01AD}"/>
              </a:ext>
            </a:extLst>
          </p:cNvPr>
          <p:cNvCxnSpPr>
            <a:cxnSpLocks/>
          </p:cNvCxnSpPr>
          <p:nvPr/>
        </p:nvCxnSpPr>
        <p:spPr>
          <a:xfrm flipH="1">
            <a:off x="9385540" y="4130016"/>
            <a:ext cx="1181818" cy="441984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EE697A91-7F81-2E66-8ACA-6DE7D6FB7758}"/>
              </a:ext>
            </a:extLst>
          </p:cNvPr>
          <p:cNvCxnSpPr>
            <a:cxnSpLocks/>
          </p:cNvCxnSpPr>
          <p:nvPr/>
        </p:nvCxnSpPr>
        <p:spPr>
          <a:xfrm flipH="1">
            <a:off x="7047781" y="5287992"/>
            <a:ext cx="672861" cy="276046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6AAD4C14-D6A7-4610-B5B2-9DC16026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319204"/>
            <a:ext cx="4977257" cy="390591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7EA0027-743B-4263-8118-E62A1278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49" y="2319204"/>
            <a:ext cx="4977257" cy="390591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D3D91B0-0F58-472E-9CBE-9B59D4626E72}"/>
              </a:ext>
            </a:extLst>
          </p:cNvPr>
          <p:cNvSpPr txBox="1"/>
          <p:nvPr/>
        </p:nvSpPr>
        <p:spPr>
          <a:xfrm>
            <a:off x="4254050" y="2420601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58E53F6-EC04-496D-BEBE-A4C551318D12}"/>
              </a:ext>
            </a:extLst>
          </p:cNvPr>
          <p:cNvCxnSpPr>
            <a:cxnSpLocks/>
          </p:cNvCxnSpPr>
          <p:nvPr/>
        </p:nvCxnSpPr>
        <p:spPr>
          <a:xfrm>
            <a:off x="4351999" y="2556733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25D6B2DB-19E9-484E-8262-FB434D330D14}"/>
              </a:ext>
            </a:extLst>
          </p:cNvPr>
          <p:cNvCxnSpPr>
            <a:cxnSpLocks/>
          </p:cNvCxnSpPr>
          <p:nvPr/>
        </p:nvCxnSpPr>
        <p:spPr>
          <a:xfrm>
            <a:off x="4351999" y="2711897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C0C551A-7C1C-4765-964E-F1BEC1F3C192}"/>
              </a:ext>
            </a:extLst>
          </p:cNvPr>
          <p:cNvCxnSpPr>
            <a:cxnSpLocks/>
          </p:cNvCxnSpPr>
          <p:nvPr/>
        </p:nvCxnSpPr>
        <p:spPr>
          <a:xfrm>
            <a:off x="4351999" y="2893126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ACF5D53D-A1B1-4BAC-9F40-4891DDBBA96B}"/>
              </a:ext>
            </a:extLst>
          </p:cNvPr>
          <p:cNvCxnSpPr>
            <a:cxnSpLocks/>
          </p:cNvCxnSpPr>
          <p:nvPr/>
        </p:nvCxnSpPr>
        <p:spPr>
          <a:xfrm>
            <a:off x="4351999" y="305547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EA0085D4-1AAD-4311-B3E7-0A91B53E817E}"/>
              </a:ext>
            </a:extLst>
          </p:cNvPr>
          <p:cNvSpPr/>
          <p:nvPr/>
        </p:nvSpPr>
        <p:spPr>
          <a:xfrm>
            <a:off x="7219950" y="3533775"/>
            <a:ext cx="752475" cy="1114425"/>
          </a:xfrm>
          <a:custGeom>
            <a:avLst/>
            <a:gdLst>
              <a:gd name="connsiteX0" fmla="*/ 0 w 752475"/>
              <a:gd name="connsiteY0" fmla="*/ 1114425 h 1114425"/>
              <a:gd name="connsiteX1" fmla="*/ 47625 w 752475"/>
              <a:gd name="connsiteY1" fmla="*/ 933450 h 1114425"/>
              <a:gd name="connsiteX2" fmla="*/ 171450 w 752475"/>
              <a:gd name="connsiteY2" fmla="*/ 638175 h 1114425"/>
              <a:gd name="connsiteX3" fmla="*/ 400050 w 752475"/>
              <a:gd name="connsiteY3" fmla="*/ 342900 h 1114425"/>
              <a:gd name="connsiteX4" fmla="*/ 581025 w 752475"/>
              <a:gd name="connsiteY4" fmla="*/ 152400 h 1114425"/>
              <a:gd name="connsiteX5" fmla="*/ 752475 w 752475"/>
              <a:gd name="connsiteY5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475" h="1114425">
                <a:moveTo>
                  <a:pt x="0" y="1114425"/>
                </a:moveTo>
                <a:cubicBezTo>
                  <a:pt x="9525" y="1063625"/>
                  <a:pt x="19050" y="1012825"/>
                  <a:pt x="47625" y="933450"/>
                </a:cubicBezTo>
                <a:cubicBezTo>
                  <a:pt x="76200" y="854075"/>
                  <a:pt x="112713" y="736600"/>
                  <a:pt x="171450" y="638175"/>
                </a:cubicBezTo>
                <a:cubicBezTo>
                  <a:pt x="230187" y="539750"/>
                  <a:pt x="331788" y="423862"/>
                  <a:pt x="400050" y="342900"/>
                </a:cubicBezTo>
                <a:cubicBezTo>
                  <a:pt x="468313" y="261937"/>
                  <a:pt x="522288" y="209550"/>
                  <a:pt x="581025" y="152400"/>
                </a:cubicBezTo>
                <a:cubicBezTo>
                  <a:pt x="639762" y="95250"/>
                  <a:pt x="696118" y="47625"/>
                  <a:pt x="752475" y="0"/>
                </a:cubicBezTo>
              </a:path>
            </a:pathLst>
          </a:custGeom>
          <a:noFill/>
          <a:ln w="44450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33AC7B5D-4417-411C-8A79-2C2041B88D13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</a:t>
            </a:r>
            <a:r>
              <a:rPr lang="nb-NO" sz="3600" dirty="0" err="1"/>
              <a:t>veglenker</a:t>
            </a:r>
            <a:r>
              <a:rPr lang="nb-NO" sz="3600" dirty="0"/>
              <a:t> (&gt;2m) </a:t>
            </a:r>
            <a:r>
              <a:rPr lang="nb-NO" dirty="0"/>
              <a:t>som knytter nettverk sammen registreres med </a:t>
            </a:r>
            <a:r>
              <a:rPr lang="nb-NO" dirty="0" err="1"/>
              <a:t>typeveg</a:t>
            </a:r>
            <a:r>
              <a:rPr lang="nb-NO" dirty="0"/>
              <a:t>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</p:spTree>
    <p:extLst>
      <p:ext uri="{BB962C8B-B14F-4D97-AF65-F5344CB8AC3E}">
        <p14:creationId xmlns:p14="http://schemas.microsoft.com/office/powerpoint/2010/main" val="3362767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e 23">
            <a:extLst>
              <a:ext uri="{FF2B5EF4-FFF2-40B4-BE49-F238E27FC236}">
                <a16:creationId xmlns:a16="http://schemas.microsoft.com/office/drawing/2014/main" id="{E415CD0B-D0E9-78BF-619F-A9082043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66" y="2255740"/>
            <a:ext cx="5113175" cy="3912597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7F199D3D-B3E2-0DF8-F499-3F676252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1" y="2255741"/>
            <a:ext cx="5113175" cy="3912597"/>
          </a:xfrm>
          <a:prstGeom prst="rect">
            <a:avLst/>
          </a:prstGeom>
        </p:spPr>
      </p:pic>
      <p:sp>
        <p:nvSpPr>
          <p:cNvPr id="20" name="TekstSylinder 19">
            <a:extLst>
              <a:ext uri="{FF2B5EF4-FFF2-40B4-BE49-F238E27FC236}">
                <a16:creationId xmlns:a16="http://schemas.microsoft.com/office/drawing/2014/main" id="{33AC7B5D-4417-411C-8A79-2C2041B88D13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</a:t>
            </a:r>
            <a:r>
              <a:rPr lang="nb-NO" sz="3600" dirty="0" err="1"/>
              <a:t>veglenker</a:t>
            </a:r>
            <a:r>
              <a:rPr lang="nb-NO" sz="3600" dirty="0"/>
              <a:t> (&gt;2m) </a:t>
            </a:r>
            <a:r>
              <a:rPr lang="nb-NO" sz="3600" dirty="0">
                <a:solidFill>
                  <a:srgbClr val="FF0000"/>
                </a:solidFill>
              </a:rPr>
              <a:t>NY! </a:t>
            </a:r>
            <a:r>
              <a:rPr lang="nb-NO" dirty="0"/>
              <a:t>som knytter nettverk sammen registreres med </a:t>
            </a:r>
            <a:r>
              <a:rPr lang="nb-NO" dirty="0" err="1"/>
              <a:t>typeveg</a:t>
            </a:r>
            <a:r>
              <a:rPr lang="nb-NO" dirty="0"/>
              <a:t>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599EE186-8A82-CB06-46EA-80884F0E5C82}"/>
              </a:ext>
            </a:extLst>
          </p:cNvPr>
          <p:cNvSpPr txBox="1"/>
          <p:nvPr/>
        </p:nvSpPr>
        <p:spPr>
          <a:xfrm>
            <a:off x="683839" y="2321004"/>
            <a:ext cx="3318818" cy="938719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Nyregistrert/geometriforbedret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vegobjekttyper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C5071671-D263-E983-CABF-4E8D46E0418E}"/>
              </a:ext>
            </a:extLst>
          </p:cNvPr>
          <p:cNvCxnSpPr>
            <a:cxnSpLocks/>
          </p:cNvCxnSpPr>
          <p:nvPr/>
        </p:nvCxnSpPr>
        <p:spPr>
          <a:xfrm>
            <a:off x="781788" y="245713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5AD2CA82-6560-9EEA-3B0A-6C94DB2F8228}"/>
              </a:ext>
            </a:extLst>
          </p:cNvPr>
          <p:cNvCxnSpPr>
            <a:cxnSpLocks/>
          </p:cNvCxnSpPr>
          <p:nvPr/>
        </p:nvCxnSpPr>
        <p:spPr>
          <a:xfrm>
            <a:off x="781788" y="2957431"/>
            <a:ext cx="6886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E5A675F4-0877-DF34-1172-D99FE5941D0F}"/>
              </a:ext>
            </a:extLst>
          </p:cNvPr>
          <p:cNvCxnSpPr>
            <a:cxnSpLocks/>
          </p:cNvCxnSpPr>
          <p:nvPr/>
        </p:nvCxnSpPr>
        <p:spPr>
          <a:xfrm>
            <a:off x="781788" y="311115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7DA476A9-63D4-4DFD-5BC2-797D801590F2}"/>
              </a:ext>
            </a:extLst>
          </p:cNvPr>
          <p:cNvCxnSpPr>
            <a:cxnSpLocks/>
          </p:cNvCxnSpPr>
          <p:nvPr/>
        </p:nvCxnSpPr>
        <p:spPr>
          <a:xfrm>
            <a:off x="781788" y="2626678"/>
            <a:ext cx="693992" cy="0"/>
          </a:xfrm>
          <a:prstGeom prst="line">
            <a:avLst/>
          </a:prstGeom>
          <a:ln w="19050"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33E69E36-C9EE-CE5E-6DEE-5371A79B3E29}"/>
              </a:ext>
            </a:extLst>
          </p:cNvPr>
          <p:cNvCxnSpPr>
            <a:cxnSpLocks/>
          </p:cNvCxnSpPr>
          <p:nvPr/>
        </p:nvCxnSpPr>
        <p:spPr>
          <a:xfrm>
            <a:off x="781788" y="2779077"/>
            <a:ext cx="69399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01F532F6-5206-85FD-3A3A-B2F419296B5A}"/>
              </a:ext>
            </a:extLst>
          </p:cNvPr>
          <p:cNvSpPr/>
          <p:nvPr/>
        </p:nvSpPr>
        <p:spPr>
          <a:xfrm>
            <a:off x="7341080" y="3338423"/>
            <a:ext cx="733245" cy="1173192"/>
          </a:xfrm>
          <a:custGeom>
            <a:avLst/>
            <a:gdLst>
              <a:gd name="connsiteX0" fmla="*/ 0 w 752475"/>
              <a:gd name="connsiteY0" fmla="*/ 1114425 h 1114425"/>
              <a:gd name="connsiteX1" fmla="*/ 47625 w 752475"/>
              <a:gd name="connsiteY1" fmla="*/ 933450 h 1114425"/>
              <a:gd name="connsiteX2" fmla="*/ 171450 w 752475"/>
              <a:gd name="connsiteY2" fmla="*/ 638175 h 1114425"/>
              <a:gd name="connsiteX3" fmla="*/ 400050 w 752475"/>
              <a:gd name="connsiteY3" fmla="*/ 342900 h 1114425"/>
              <a:gd name="connsiteX4" fmla="*/ 581025 w 752475"/>
              <a:gd name="connsiteY4" fmla="*/ 152400 h 1114425"/>
              <a:gd name="connsiteX5" fmla="*/ 752475 w 752475"/>
              <a:gd name="connsiteY5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475" h="1114425">
                <a:moveTo>
                  <a:pt x="0" y="1114425"/>
                </a:moveTo>
                <a:cubicBezTo>
                  <a:pt x="9525" y="1063625"/>
                  <a:pt x="19050" y="1012825"/>
                  <a:pt x="47625" y="933450"/>
                </a:cubicBezTo>
                <a:cubicBezTo>
                  <a:pt x="76200" y="854075"/>
                  <a:pt x="112713" y="736600"/>
                  <a:pt x="171450" y="638175"/>
                </a:cubicBezTo>
                <a:cubicBezTo>
                  <a:pt x="230187" y="539750"/>
                  <a:pt x="331788" y="423862"/>
                  <a:pt x="400050" y="342900"/>
                </a:cubicBezTo>
                <a:cubicBezTo>
                  <a:pt x="468313" y="261937"/>
                  <a:pt x="522288" y="209550"/>
                  <a:pt x="581025" y="152400"/>
                </a:cubicBezTo>
                <a:cubicBezTo>
                  <a:pt x="639762" y="95250"/>
                  <a:pt x="696118" y="47625"/>
                  <a:pt x="752475" y="0"/>
                </a:cubicBezTo>
              </a:path>
            </a:pathLst>
          </a:custGeom>
          <a:noFill/>
          <a:ln w="44450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376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065E176D-18A6-4A7F-8D92-532008E8A610}"/>
              </a:ext>
            </a:extLst>
          </p:cNvPr>
          <p:cNvSpPr txBox="1"/>
          <p:nvPr/>
        </p:nvSpPr>
        <p:spPr>
          <a:xfrm>
            <a:off x="8634908" y="378544"/>
            <a:ext cx="335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endParaRPr lang="nb-NO" dirty="0"/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lengre strekninger og i tillegg med utydelige avgrensingslinjer bør registreres etter manus eller administrativt.</a:t>
            </a:r>
          </a:p>
          <a:p>
            <a:endParaRPr lang="nb-NO" dirty="0"/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gangveg som kobles sammen med fortau i nord og mot trapp (veglenke for trapp og kobling mot fortau mangler også i bildet) i sørøst ved gangbru.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20D7F3B1-C7A3-4D44-8EFF-6FD8D4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" y="1276350"/>
            <a:ext cx="4122138" cy="48863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BEB3985-B6DA-4C64-8318-A96B436C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430" y="1276350"/>
            <a:ext cx="4122138" cy="48863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9910412A-5AF3-4FE7-9CD2-649858002C2E}"/>
              </a:ext>
            </a:extLst>
          </p:cNvPr>
          <p:cNvSpPr txBox="1"/>
          <p:nvPr/>
        </p:nvSpPr>
        <p:spPr>
          <a:xfrm>
            <a:off x="288834" y="5310084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62A41097-BBCC-43D1-9519-F293D45CB16B}"/>
              </a:ext>
            </a:extLst>
          </p:cNvPr>
          <p:cNvCxnSpPr>
            <a:cxnSpLocks/>
          </p:cNvCxnSpPr>
          <p:nvPr/>
        </p:nvCxnSpPr>
        <p:spPr>
          <a:xfrm>
            <a:off x="386783" y="544621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7560B98-1639-4841-9523-5D39AAD475C4}"/>
              </a:ext>
            </a:extLst>
          </p:cNvPr>
          <p:cNvCxnSpPr>
            <a:cxnSpLocks/>
          </p:cNvCxnSpPr>
          <p:nvPr/>
        </p:nvCxnSpPr>
        <p:spPr>
          <a:xfrm>
            <a:off x="386783" y="5601380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FA54D24D-5641-4630-8CCE-1DF1972B1CA8}"/>
              </a:ext>
            </a:extLst>
          </p:cNvPr>
          <p:cNvCxnSpPr>
            <a:cxnSpLocks/>
          </p:cNvCxnSpPr>
          <p:nvPr/>
        </p:nvCxnSpPr>
        <p:spPr>
          <a:xfrm>
            <a:off x="386783" y="5782609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4C9AAF5-FEF0-4C6A-92DF-B1A910423700}"/>
              </a:ext>
            </a:extLst>
          </p:cNvPr>
          <p:cNvCxnSpPr>
            <a:cxnSpLocks/>
          </p:cNvCxnSpPr>
          <p:nvPr/>
        </p:nvCxnSpPr>
        <p:spPr>
          <a:xfrm>
            <a:off x="386783" y="5944955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47213931-3242-42F2-88DB-C12D2C3A9781}"/>
              </a:ext>
            </a:extLst>
          </p:cNvPr>
          <p:cNvSpPr/>
          <p:nvPr/>
        </p:nvSpPr>
        <p:spPr>
          <a:xfrm>
            <a:off x="5341545" y="1554178"/>
            <a:ext cx="757473" cy="1958567"/>
          </a:xfrm>
          <a:custGeom>
            <a:avLst/>
            <a:gdLst>
              <a:gd name="connsiteX0" fmla="*/ 0 w 757473"/>
              <a:gd name="connsiteY0" fmla="*/ 0 h 1958567"/>
              <a:gd name="connsiteX1" fmla="*/ 96570 w 757473"/>
              <a:gd name="connsiteY1" fmla="*/ 401371 h 1958567"/>
              <a:gd name="connsiteX2" fmla="*/ 199176 w 757473"/>
              <a:gd name="connsiteY2" fmla="*/ 790670 h 1958567"/>
              <a:gd name="connsiteX3" fmla="*/ 344031 w 757473"/>
              <a:gd name="connsiteY3" fmla="*/ 1161862 h 1958567"/>
              <a:gd name="connsiteX4" fmla="*/ 528118 w 757473"/>
              <a:gd name="connsiteY4" fmla="*/ 1557196 h 1958567"/>
              <a:gd name="connsiteX5" fmla="*/ 688063 w 757473"/>
              <a:gd name="connsiteY5" fmla="*/ 1846907 h 1958567"/>
              <a:gd name="connsiteX6" fmla="*/ 757473 w 757473"/>
              <a:gd name="connsiteY6" fmla="*/ 1958567 h 195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473" h="1958567">
                <a:moveTo>
                  <a:pt x="0" y="0"/>
                </a:moveTo>
                <a:cubicBezTo>
                  <a:pt x="31687" y="134796"/>
                  <a:pt x="63374" y="269593"/>
                  <a:pt x="96570" y="401371"/>
                </a:cubicBezTo>
                <a:cubicBezTo>
                  <a:pt x="129766" y="533149"/>
                  <a:pt x="157933" y="663922"/>
                  <a:pt x="199176" y="790670"/>
                </a:cubicBezTo>
                <a:cubicBezTo>
                  <a:pt x="240419" y="917418"/>
                  <a:pt x="289207" y="1034108"/>
                  <a:pt x="344031" y="1161862"/>
                </a:cubicBezTo>
                <a:cubicBezTo>
                  <a:pt x="398855" y="1289616"/>
                  <a:pt x="470779" y="1443022"/>
                  <a:pt x="528118" y="1557196"/>
                </a:cubicBezTo>
                <a:cubicBezTo>
                  <a:pt x="585457" y="1671370"/>
                  <a:pt x="649837" y="1780012"/>
                  <a:pt x="688063" y="1846907"/>
                </a:cubicBezTo>
                <a:cubicBezTo>
                  <a:pt x="726289" y="1913802"/>
                  <a:pt x="741881" y="1936184"/>
                  <a:pt x="757473" y="1958567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7D00D0E4-A1CC-4326-B470-DE88233EBE6F}"/>
              </a:ext>
            </a:extLst>
          </p:cNvPr>
          <p:cNvSpPr/>
          <p:nvPr/>
        </p:nvSpPr>
        <p:spPr>
          <a:xfrm>
            <a:off x="6099018" y="3512745"/>
            <a:ext cx="1566249" cy="2079279"/>
          </a:xfrm>
          <a:custGeom>
            <a:avLst/>
            <a:gdLst>
              <a:gd name="connsiteX0" fmla="*/ 0 w 1566249"/>
              <a:gd name="connsiteY0" fmla="*/ 0 h 2079279"/>
              <a:gd name="connsiteX1" fmla="*/ 250479 w 1566249"/>
              <a:gd name="connsiteY1" fmla="*/ 347049 h 2079279"/>
              <a:gd name="connsiteX2" fmla="*/ 503976 w 1566249"/>
              <a:gd name="connsiteY2" fmla="*/ 739366 h 2079279"/>
              <a:gd name="connsiteX3" fmla="*/ 742384 w 1566249"/>
              <a:gd name="connsiteY3" fmla="*/ 1113576 h 2079279"/>
              <a:gd name="connsiteX4" fmla="*/ 1053220 w 1566249"/>
              <a:gd name="connsiteY4" fmla="*/ 1545124 h 2079279"/>
              <a:gd name="connsiteX5" fmla="*/ 1279556 w 1566249"/>
              <a:gd name="connsiteY5" fmla="*/ 1855960 h 2079279"/>
              <a:gd name="connsiteX6" fmla="*/ 1373109 w 1566249"/>
              <a:gd name="connsiteY6" fmla="*/ 1976673 h 2079279"/>
              <a:gd name="connsiteX7" fmla="*/ 1490804 w 1566249"/>
              <a:gd name="connsiteY7" fmla="*/ 2024958 h 2079279"/>
              <a:gd name="connsiteX8" fmla="*/ 1566249 w 1566249"/>
              <a:gd name="connsiteY8" fmla="*/ 2079279 h 207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249" h="2079279">
                <a:moveTo>
                  <a:pt x="0" y="0"/>
                </a:moveTo>
                <a:cubicBezTo>
                  <a:pt x="83241" y="111910"/>
                  <a:pt x="166483" y="223821"/>
                  <a:pt x="250479" y="347049"/>
                </a:cubicBezTo>
                <a:cubicBezTo>
                  <a:pt x="334475" y="470277"/>
                  <a:pt x="421992" y="611612"/>
                  <a:pt x="503976" y="739366"/>
                </a:cubicBezTo>
                <a:cubicBezTo>
                  <a:pt x="585960" y="867120"/>
                  <a:pt x="650843" y="979283"/>
                  <a:pt x="742384" y="1113576"/>
                </a:cubicBezTo>
                <a:cubicBezTo>
                  <a:pt x="833925" y="1247869"/>
                  <a:pt x="1053220" y="1545124"/>
                  <a:pt x="1053220" y="1545124"/>
                </a:cubicBezTo>
                <a:lnTo>
                  <a:pt x="1279556" y="1855960"/>
                </a:lnTo>
                <a:cubicBezTo>
                  <a:pt x="1332871" y="1927885"/>
                  <a:pt x="1337901" y="1948507"/>
                  <a:pt x="1373109" y="1976673"/>
                </a:cubicBezTo>
                <a:cubicBezTo>
                  <a:pt x="1408317" y="2004839"/>
                  <a:pt x="1458614" y="2007857"/>
                  <a:pt x="1490804" y="2024958"/>
                </a:cubicBezTo>
                <a:cubicBezTo>
                  <a:pt x="1522994" y="2042059"/>
                  <a:pt x="1544621" y="2060669"/>
                  <a:pt x="1566249" y="2079279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978954FE-CF8F-486C-B954-5E9C790C91F5}"/>
              </a:ext>
            </a:extLst>
          </p:cNvPr>
          <p:cNvCxnSpPr/>
          <p:nvPr/>
        </p:nvCxnSpPr>
        <p:spPr>
          <a:xfrm>
            <a:off x="7673009" y="5601380"/>
            <a:ext cx="182880" cy="23487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6E885CE0-60D0-448B-9D4C-298D3AC8CA91}"/>
              </a:ext>
            </a:extLst>
          </p:cNvPr>
          <p:cNvCxnSpPr>
            <a:cxnSpLocks/>
          </p:cNvCxnSpPr>
          <p:nvPr/>
        </p:nvCxnSpPr>
        <p:spPr>
          <a:xfrm flipV="1">
            <a:off x="7855889" y="5510254"/>
            <a:ext cx="298174" cy="32600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1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AB8F660F-834D-4B62-BEEB-596CFE960797}"/>
              </a:ext>
            </a:extLst>
          </p:cNvPr>
          <p:cNvSpPr txBox="1"/>
          <p:nvPr/>
        </p:nvSpPr>
        <p:spPr>
          <a:xfrm>
            <a:off x="247650" y="378544"/>
            <a:ext cx="11740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andre </a:t>
            </a:r>
            <a:r>
              <a:rPr lang="nb-NO" dirty="0" err="1"/>
              <a:t>veglenker</a:t>
            </a:r>
            <a:r>
              <a:rPr lang="nb-NO" dirty="0"/>
              <a:t>, for eksempel for gående som eksempelet viser.</a:t>
            </a:r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lengre strekninger men har tydelige avgrensingslinjer skal registreres.</a:t>
            </a:r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gangveg som kobles sammen med gangveg i øst og mot trapp (veglenke for trapp og kobling mot gangveg mangler også i bildet) i vest ved gangveg.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6485149-1A07-47C3-8505-8C73DE7A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3042821"/>
            <a:ext cx="6015829" cy="3156921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2F27D1D-1BBF-47AB-828B-6D9D0A37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679" y="3042821"/>
            <a:ext cx="6015829" cy="3156921"/>
          </a:xfrm>
          <a:prstGeom prst="rect">
            <a:avLst/>
          </a:prstGeom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6114AC56-AEF6-4B48-9059-4F954A05E642}"/>
              </a:ext>
            </a:extLst>
          </p:cNvPr>
          <p:cNvCxnSpPr/>
          <p:nvPr/>
        </p:nvCxnSpPr>
        <p:spPr>
          <a:xfrm flipH="1">
            <a:off x="11197193" y="5564937"/>
            <a:ext cx="308540" cy="23561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C86A7CAB-CAAA-4DAF-B6CF-2140779085A6}"/>
              </a:ext>
            </a:extLst>
          </p:cNvPr>
          <p:cNvCxnSpPr>
            <a:cxnSpLocks/>
          </p:cNvCxnSpPr>
          <p:nvPr/>
        </p:nvCxnSpPr>
        <p:spPr>
          <a:xfrm flipH="1">
            <a:off x="10568893" y="5800550"/>
            <a:ext cx="628300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3FB9425-7296-41B5-B899-AFCB516EC29B}"/>
              </a:ext>
            </a:extLst>
          </p:cNvPr>
          <p:cNvCxnSpPr>
            <a:cxnSpLocks/>
          </p:cNvCxnSpPr>
          <p:nvPr/>
        </p:nvCxnSpPr>
        <p:spPr>
          <a:xfrm flipH="1" flipV="1">
            <a:off x="9671323" y="5508839"/>
            <a:ext cx="897570" cy="291711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4DB525E8-CF81-4646-BC90-CEBCD7AA0D89}"/>
              </a:ext>
            </a:extLst>
          </p:cNvPr>
          <p:cNvCxnSpPr>
            <a:cxnSpLocks/>
          </p:cNvCxnSpPr>
          <p:nvPr/>
        </p:nvCxnSpPr>
        <p:spPr>
          <a:xfrm>
            <a:off x="8784972" y="5149811"/>
            <a:ext cx="886351" cy="359028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E1C8F1F1-FC52-405E-99EA-9D0F9FD46029}"/>
              </a:ext>
            </a:extLst>
          </p:cNvPr>
          <p:cNvCxnSpPr>
            <a:cxnSpLocks/>
          </p:cNvCxnSpPr>
          <p:nvPr/>
        </p:nvCxnSpPr>
        <p:spPr>
          <a:xfrm flipH="1" flipV="1">
            <a:off x="6883244" y="4241021"/>
            <a:ext cx="1901728" cy="90879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6666602C-72CA-4741-9FF7-1A33C95BCDAC}"/>
              </a:ext>
            </a:extLst>
          </p:cNvPr>
          <p:cNvCxnSpPr>
            <a:cxnSpLocks/>
          </p:cNvCxnSpPr>
          <p:nvPr/>
        </p:nvCxnSpPr>
        <p:spPr>
          <a:xfrm flipH="1" flipV="1">
            <a:off x="6552265" y="4050287"/>
            <a:ext cx="330979" cy="190734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521018AE-A50C-4EEC-9B7F-CA98592D7EF4}"/>
              </a:ext>
            </a:extLst>
          </p:cNvPr>
          <p:cNvCxnSpPr>
            <a:cxnSpLocks/>
          </p:cNvCxnSpPr>
          <p:nvPr/>
        </p:nvCxnSpPr>
        <p:spPr>
          <a:xfrm flipH="1">
            <a:off x="6552265" y="3915652"/>
            <a:ext cx="95367" cy="13463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BCDB2783-7EF2-458B-84CA-AA125660C12E}"/>
              </a:ext>
            </a:extLst>
          </p:cNvPr>
          <p:cNvCxnSpPr>
            <a:cxnSpLocks/>
          </p:cNvCxnSpPr>
          <p:nvPr/>
        </p:nvCxnSpPr>
        <p:spPr>
          <a:xfrm flipH="1" flipV="1">
            <a:off x="6344702" y="3747357"/>
            <a:ext cx="302930" cy="16829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06B7AD32-6C35-41AB-B72D-2FA9F948A799}"/>
              </a:ext>
            </a:extLst>
          </p:cNvPr>
          <p:cNvCxnSpPr>
            <a:cxnSpLocks/>
          </p:cNvCxnSpPr>
          <p:nvPr/>
        </p:nvCxnSpPr>
        <p:spPr>
          <a:xfrm flipH="1">
            <a:off x="6344702" y="3429000"/>
            <a:ext cx="152400" cy="31835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>
            <a:extLst>
              <a:ext uri="{FF2B5EF4-FFF2-40B4-BE49-F238E27FC236}">
                <a16:creationId xmlns:a16="http://schemas.microsoft.com/office/drawing/2014/main" id="{A4A6E46D-8C4F-4892-9561-C8BD65FD5C22}"/>
              </a:ext>
            </a:extLst>
          </p:cNvPr>
          <p:cNvSpPr txBox="1"/>
          <p:nvPr/>
        </p:nvSpPr>
        <p:spPr>
          <a:xfrm>
            <a:off x="3410331" y="3146211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41" name="Rett linje 40">
            <a:extLst>
              <a:ext uri="{FF2B5EF4-FFF2-40B4-BE49-F238E27FC236}">
                <a16:creationId xmlns:a16="http://schemas.microsoft.com/office/drawing/2014/main" id="{2A5880DC-96C4-400A-9146-0458BE45AE9B}"/>
              </a:ext>
            </a:extLst>
          </p:cNvPr>
          <p:cNvCxnSpPr>
            <a:cxnSpLocks/>
          </p:cNvCxnSpPr>
          <p:nvPr/>
        </p:nvCxnSpPr>
        <p:spPr>
          <a:xfrm>
            <a:off x="3508280" y="3282343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2A789B0-3745-4E5A-BB76-B76C312A0D96}"/>
              </a:ext>
            </a:extLst>
          </p:cNvPr>
          <p:cNvCxnSpPr>
            <a:cxnSpLocks/>
          </p:cNvCxnSpPr>
          <p:nvPr/>
        </p:nvCxnSpPr>
        <p:spPr>
          <a:xfrm>
            <a:off x="3508280" y="3437507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497A5DD0-422D-427A-BB7B-F72DA5AFA394}"/>
              </a:ext>
            </a:extLst>
          </p:cNvPr>
          <p:cNvCxnSpPr>
            <a:cxnSpLocks/>
          </p:cNvCxnSpPr>
          <p:nvPr/>
        </p:nvCxnSpPr>
        <p:spPr>
          <a:xfrm>
            <a:off x="3508280" y="3618736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48420584-96FE-4781-B8A9-1E7D883E339A}"/>
              </a:ext>
            </a:extLst>
          </p:cNvPr>
          <p:cNvCxnSpPr>
            <a:cxnSpLocks/>
          </p:cNvCxnSpPr>
          <p:nvPr/>
        </p:nvCxnSpPr>
        <p:spPr>
          <a:xfrm>
            <a:off x="3508280" y="378108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27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BBFB49B8-2A01-428F-8757-98579A8ED158}"/>
              </a:ext>
            </a:extLst>
          </p:cNvPr>
          <p:cNvSpPr txBox="1"/>
          <p:nvPr/>
        </p:nvSpPr>
        <p:spPr>
          <a:xfrm>
            <a:off x="8634908" y="829221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endParaRPr lang="nb-NO" dirty="0"/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arealer med utydelige avgrensingslinjer bør registreres etter manus eller administrativt.</a:t>
            </a:r>
          </a:p>
          <a:p>
            <a:endParaRPr lang="nb-NO" dirty="0"/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fortau som kobles sammen mot veg i nord og mot fortau i sør.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3B5385E-7328-4321-86A8-1E5AA620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" y="829222"/>
            <a:ext cx="4204081" cy="528495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A4CE411-DC28-4B4A-9F67-D75547F4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73" y="829221"/>
            <a:ext cx="4204081" cy="5284951"/>
          </a:xfrm>
          <a:prstGeom prst="rect">
            <a:avLst/>
          </a:prstGeom>
        </p:spPr>
      </p:pic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48B79D7B-0C74-4DFF-8DF6-98AF89B58C54}"/>
              </a:ext>
            </a:extLst>
          </p:cNvPr>
          <p:cNvCxnSpPr/>
          <p:nvPr/>
        </p:nvCxnSpPr>
        <p:spPr>
          <a:xfrm flipH="1" flipV="1">
            <a:off x="7001050" y="4431755"/>
            <a:ext cx="1077085" cy="112196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92622673-CBA1-406A-8AD5-95B08BE43670}"/>
              </a:ext>
            </a:extLst>
          </p:cNvPr>
          <p:cNvCxnSpPr>
            <a:cxnSpLocks/>
          </p:cNvCxnSpPr>
          <p:nvPr/>
        </p:nvCxnSpPr>
        <p:spPr>
          <a:xfrm flipH="1">
            <a:off x="7001050" y="4229801"/>
            <a:ext cx="50489" cy="20195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3FD0261-1089-4DD3-8DA1-9B1CDC05376B}"/>
              </a:ext>
            </a:extLst>
          </p:cNvPr>
          <p:cNvCxnSpPr>
            <a:cxnSpLocks/>
          </p:cNvCxnSpPr>
          <p:nvPr/>
        </p:nvCxnSpPr>
        <p:spPr>
          <a:xfrm>
            <a:off x="6170798" y="3225644"/>
            <a:ext cx="880741" cy="100415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4D2DED6E-1BAB-4100-928B-2E8F70B9598E}"/>
              </a:ext>
            </a:extLst>
          </p:cNvPr>
          <p:cNvCxnSpPr>
            <a:cxnSpLocks/>
          </p:cNvCxnSpPr>
          <p:nvPr/>
        </p:nvCxnSpPr>
        <p:spPr>
          <a:xfrm flipH="1" flipV="1">
            <a:off x="5879087" y="2665190"/>
            <a:ext cx="291711" cy="56045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CA397DA2-28B9-4122-A420-701120F343E0}"/>
              </a:ext>
            </a:extLst>
          </p:cNvPr>
          <p:cNvCxnSpPr>
            <a:cxnSpLocks/>
          </p:cNvCxnSpPr>
          <p:nvPr/>
        </p:nvCxnSpPr>
        <p:spPr>
          <a:xfrm flipV="1">
            <a:off x="5693963" y="2665189"/>
            <a:ext cx="185124" cy="78011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771F65A-64B0-4F6E-A0E3-4BF0CA4BA2A3}"/>
              </a:ext>
            </a:extLst>
          </p:cNvPr>
          <p:cNvCxnSpPr>
            <a:cxnSpLocks/>
          </p:cNvCxnSpPr>
          <p:nvPr/>
        </p:nvCxnSpPr>
        <p:spPr>
          <a:xfrm flipH="1" flipV="1">
            <a:off x="4998346" y="1503431"/>
            <a:ext cx="695617" cy="1239769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0A9C5CBE-5446-428A-A031-FA517A3072E2}"/>
              </a:ext>
            </a:extLst>
          </p:cNvPr>
          <p:cNvSpPr txBox="1"/>
          <p:nvPr/>
        </p:nvSpPr>
        <p:spPr>
          <a:xfrm>
            <a:off x="295656" y="5259337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A116310B-E773-4297-89C3-4A302B171EDE}"/>
              </a:ext>
            </a:extLst>
          </p:cNvPr>
          <p:cNvCxnSpPr>
            <a:cxnSpLocks/>
          </p:cNvCxnSpPr>
          <p:nvPr/>
        </p:nvCxnSpPr>
        <p:spPr>
          <a:xfrm>
            <a:off x="393605" y="5395469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B3B1046B-ECBD-408E-BEEC-0C15504BF5A6}"/>
              </a:ext>
            </a:extLst>
          </p:cNvPr>
          <p:cNvCxnSpPr>
            <a:cxnSpLocks/>
          </p:cNvCxnSpPr>
          <p:nvPr/>
        </p:nvCxnSpPr>
        <p:spPr>
          <a:xfrm>
            <a:off x="393605" y="5550633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F1C5A5D3-352F-460B-8B16-6EB8D013407A}"/>
              </a:ext>
            </a:extLst>
          </p:cNvPr>
          <p:cNvCxnSpPr>
            <a:cxnSpLocks/>
          </p:cNvCxnSpPr>
          <p:nvPr/>
        </p:nvCxnSpPr>
        <p:spPr>
          <a:xfrm>
            <a:off x="393605" y="5731862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743D903E-E134-4C16-81D9-C0C5EE88BCBC}"/>
              </a:ext>
            </a:extLst>
          </p:cNvPr>
          <p:cNvCxnSpPr>
            <a:cxnSpLocks/>
          </p:cNvCxnSpPr>
          <p:nvPr/>
        </p:nvCxnSpPr>
        <p:spPr>
          <a:xfrm>
            <a:off x="393605" y="5894208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70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BA619574-2652-4C85-8F83-C82A6D1D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02522"/>
            <a:ext cx="5077283" cy="4208994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96F2243C-D147-4894-9BB8-1F4C527547A1}"/>
              </a:ext>
            </a:extLst>
          </p:cNvPr>
          <p:cNvSpPr txBox="1"/>
          <p:nvPr/>
        </p:nvSpPr>
        <p:spPr>
          <a:xfrm>
            <a:off x="314325" y="248196"/>
            <a:ext cx="1156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arealer med nyregistrerte </a:t>
            </a:r>
            <a:r>
              <a:rPr lang="nb-NO" dirty="0" err="1"/>
              <a:t>veglenker</a:t>
            </a:r>
            <a:r>
              <a:rPr lang="nb-NO" dirty="0"/>
              <a:t> i begge ender skal registreres.</a:t>
            </a:r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fortau som kobles sammen mot fortau i nordøst og mot fortau i sørvest.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6663F45E-7962-45F1-8537-F4DF2203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608" y="2002522"/>
            <a:ext cx="5077283" cy="4208994"/>
          </a:xfrm>
          <a:prstGeom prst="rect">
            <a:avLst/>
          </a:prstGeom>
        </p:spPr>
      </p:pic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FDFF2A93-2743-42AA-9D35-297F01F2172F}"/>
              </a:ext>
            </a:extLst>
          </p:cNvPr>
          <p:cNvSpPr/>
          <p:nvPr/>
        </p:nvSpPr>
        <p:spPr>
          <a:xfrm>
            <a:off x="5719482" y="2761129"/>
            <a:ext cx="3556000" cy="3071906"/>
          </a:xfrm>
          <a:custGeom>
            <a:avLst/>
            <a:gdLst>
              <a:gd name="connsiteX0" fmla="*/ 0 w 3556000"/>
              <a:gd name="connsiteY0" fmla="*/ 3071906 h 3071906"/>
              <a:gd name="connsiteX1" fmla="*/ 442259 w 3556000"/>
              <a:gd name="connsiteY1" fmla="*/ 2862730 h 3071906"/>
              <a:gd name="connsiteX2" fmla="*/ 872565 w 3556000"/>
              <a:gd name="connsiteY2" fmla="*/ 2653553 h 3071906"/>
              <a:gd name="connsiteX3" fmla="*/ 1296894 w 3556000"/>
              <a:gd name="connsiteY3" fmla="*/ 2438400 h 3071906"/>
              <a:gd name="connsiteX4" fmla="*/ 1996142 w 3556000"/>
              <a:gd name="connsiteY4" fmla="*/ 1984189 h 3071906"/>
              <a:gd name="connsiteX5" fmla="*/ 2414494 w 3556000"/>
              <a:gd name="connsiteY5" fmla="*/ 1595718 h 3071906"/>
              <a:gd name="connsiteX6" fmla="*/ 2832847 w 3556000"/>
              <a:gd name="connsiteY6" fmla="*/ 1123577 h 3071906"/>
              <a:gd name="connsiteX7" fmla="*/ 3119718 w 3556000"/>
              <a:gd name="connsiteY7" fmla="*/ 735106 h 3071906"/>
              <a:gd name="connsiteX8" fmla="*/ 3556000 w 3556000"/>
              <a:gd name="connsiteY8" fmla="*/ 0 h 307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6000" h="3071906">
                <a:moveTo>
                  <a:pt x="0" y="3071906"/>
                </a:moveTo>
                <a:lnTo>
                  <a:pt x="442259" y="2862730"/>
                </a:lnTo>
                <a:lnTo>
                  <a:pt x="872565" y="2653553"/>
                </a:lnTo>
                <a:cubicBezTo>
                  <a:pt x="1015004" y="2582831"/>
                  <a:pt x="1109631" y="2549961"/>
                  <a:pt x="1296894" y="2438400"/>
                </a:cubicBezTo>
                <a:cubicBezTo>
                  <a:pt x="1484157" y="2326839"/>
                  <a:pt x="1809875" y="2124636"/>
                  <a:pt x="1996142" y="1984189"/>
                </a:cubicBezTo>
                <a:cubicBezTo>
                  <a:pt x="2182409" y="1843742"/>
                  <a:pt x="2275043" y="1739153"/>
                  <a:pt x="2414494" y="1595718"/>
                </a:cubicBezTo>
                <a:cubicBezTo>
                  <a:pt x="2553945" y="1452283"/>
                  <a:pt x="2715310" y="1267012"/>
                  <a:pt x="2832847" y="1123577"/>
                </a:cubicBezTo>
                <a:cubicBezTo>
                  <a:pt x="2950384" y="980142"/>
                  <a:pt x="2999192" y="922369"/>
                  <a:pt x="3119718" y="735106"/>
                </a:cubicBezTo>
                <a:cubicBezTo>
                  <a:pt x="3240244" y="547843"/>
                  <a:pt x="3398122" y="273921"/>
                  <a:pt x="3556000" y="0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F0417FF-B49F-41A8-9D92-02157BA637FE}"/>
              </a:ext>
            </a:extLst>
          </p:cNvPr>
          <p:cNvSpPr txBox="1"/>
          <p:nvPr/>
        </p:nvSpPr>
        <p:spPr>
          <a:xfrm>
            <a:off x="10544175" y="2002522"/>
            <a:ext cx="152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Her mangler også veglenke fra gangfelt opp til manglende veglenke og fra gangfelt til eksisterende gangsykkelveg.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3E883199-1F70-4640-B048-E51D04431F93}"/>
              </a:ext>
            </a:extLst>
          </p:cNvPr>
          <p:cNvCxnSpPr>
            <a:cxnSpLocks/>
          </p:cNvCxnSpPr>
          <p:nvPr/>
        </p:nvCxnSpPr>
        <p:spPr>
          <a:xfrm flipH="1" flipV="1">
            <a:off x="7414953" y="4958542"/>
            <a:ext cx="82529" cy="127434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48E740D6-C839-42E9-9047-D31F0AB5EFC7}"/>
              </a:ext>
            </a:extLst>
          </p:cNvPr>
          <p:cNvCxnSpPr>
            <a:cxnSpLocks/>
          </p:cNvCxnSpPr>
          <p:nvPr/>
        </p:nvCxnSpPr>
        <p:spPr>
          <a:xfrm flipV="1">
            <a:off x="8969433" y="4916978"/>
            <a:ext cx="827116" cy="108896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D4FAF8AD-98DB-4941-909E-2B576FA9540E}"/>
              </a:ext>
            </a:extLst>
          </p:cNvPr>
          <p:cNvSpPr txBox="1"/>
          <p:nvPr/>
        </p:nvSpPr>
        <p:spPr>
          <a:xfrm>
            <a:off x="359700" y="2071584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C552A551-CB14-4A43-8722-66B44BF088FD}"/>
              </a:ext>
            </a:extLst>
          </p:cNvPr>
          <p:cNvCxnSpPr>
            <a:cxnSpLocks/>
          </p:cNvCxnSpPr>
          <p:nvPr/>
        </p:nvCxnSpPr>
        <p:spPr>
          <a:xfrm>
            <a:off x="457649" y="220771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DFF0DF51-85AC-4BBE-A0F0-5107A6953620}"/>
              </a:ext>
            </a:extLst>
          </p:cNvPr>
          <p:cNvCxnSpPr>
            <a:cxnSpLocks/>
          </p:cNvCxnSpPr>
          <p:nvPr/>
        </p:nvCxnSpPr>
        <p:spPr>
          <a:xfrm>
            <a:off x="457649" y="2362880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A01CC5AA-5273-495E-825E-3B0B1FCBFB3A}"/>
              </a:ext>
            </a:extLst>
          </p:cNvPr>
          <p:cNvCxnSpPr>
            <a:cxnSpLocks/>
          </p:cNvCxnSpPr>
          <p:nvPr/>
        </p:nvCxnSpPr>
        <p:spPr>
          <a:xfrm>
            <a:off x="457649" y="2544109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72D41A40-A476-455B-8B52-DEC27F0791D0}"/>
              </a:ext>
            </a:extLst>
          </p:cNvPr>
          <p:cNvCxnSpPr>
            <a:cxnSpLocks/>
          </p:cNvCxnSpPr>
          <p:nvPr/>
        </p:nvCxnSpPr>
        <p:spPr>
          <a:xfrm>
            <a:off x="457649" y="2706455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17DDC8EF-5159-436C-9AB8-3D178B849B14}"/>
              </a:ext>
            </a:extLst>
          </p:cNvPr>
          <p:cNvSpPr txBox="1"/>
          <p:nvPr/>
        </p:nvSpPr>
        <p:spPr>
          <a:xfrm>
            <a:off x="623391" y="404664"/>
            <a:ext cx="1086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Manglende «nettverk» ved trapper</a:t>
            </a:r>
          </a:p>
          <a:p>
            <a:r>
              <a:rPr lang="nb-NO" dirty="0"/>
              <a:t>Når avstanden er kortere enn 2m skal trapp forlenges mot nærmeste veglenke. Når avstanden er over 2m skal egen veglenke registreres, fortrinnsvis med </a:t>
            </a:r>
            <a:r>
              <a:rPr lang="nb-NO" dirty="0" err="1"/>
              <a:t>typeveg</a:t>
            </a:r>
            <a:r>
              <a:rPr lang="nb-NO" dirty="0"/>
              <a:t> gangveg mellom trapper og/eller mot tilgrensende </a:t>
            </a:r>
            <a:r>
              <a:rPr lang="nb-NO" dirty="0" err="1"/>
              <a:t>veglenker</a:t>
            </a:r>
            <a:r>
              <a:rPr lang="nb-NO" dirty="0"/>
              <a:t> for gående (se bildeeksempel til høyre)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3837C7A-2E24-430A-82DD-B810FA51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1604993"/>
            <a:ext cx="4799567" cy="47613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C5DC0ED-5623-437B-A1DC-44797F77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416" y="1604993"/>
            <a:ext cx="4799567" cy="47613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A3A317CB-1380-4A67-8DA9-29B17B11DFB6}"/>
              </a:ext>
            </a:extLst>
          </p:cNvPr>
          <p:cNvSpPr txBox="1"/>
          <p:nvPr/>
        </p:nvSpPr>
        <p:spPr>
          <a:xfrm>
            <a:off x="7664398" y="5470548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4E597B05-67C8-42AF-8685-8A770A2FC42A}"/>
              </a:ext>
            </a:extLst>
          </p:cNvPr>
          <p:cNvCxnSpPr>
            <a:cxnSpLocks/>
          </p:cNvCxnSpPr>
          <p:nvPr/>
        </p:nvCxnSpPr>
        <p:spPr>
          <a:xfrm>
            <a:off x="7762347" y="5606680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B417EF86-8572-4DB1-BE57-68D09854D4ED}"/>
              </a:ext>
            </a:extLst>
          </p:cNvPr>
          <p:cNvCxnSpPr>
            <a:cxnSpLocks/>
          </p:cNvCxnSpPr>
          <p:nvPr/>
        </p:nvCxnSpPr>
        <p:spPr>
          <a:xfrm>
            <a:off x="7762347" y="5761844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3E620D9-14DD-4E64-90FA-C4BF7064EC3E}"/>
              </a:ext>
            </a:extLst>
          </p:cNvPr>
          <p:cNvCxnSpPr>
            <a:cxnSpLocks/>
          </p:cNvCxnSpPr>
          <p:nvPr/>
        </p:nvCxnSpPr>
        <p:spPr>
          <a:xfrm>
            <a:off x="7762347" y="5943073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8332BE98-6532-4104-A49D-003D27A45FE9}"/>
              </a:ext>
            </a:extLst>
          </p:cNvPr>
          <p:cNvCxnSpPr>
            <a:cxnSpLocks/>
          </p:cNvCxnSpPr>
          <p:nvPr/>
        </p:nvCxnSpPr>
        <p:spPr>
          <a:xfrm>
            <a:off x="7762347" y="6105419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D90DDAD-7FF2-43F2-96B6-2E6CA167B30C}"/>
              </a:ext>
            </a:extLst>
          </p:cNvPr>
          <p:cNvCxnSpPr/>
          <p:nvPr/>
        </p:nvCxnSpPr>
        <p:spPr>
          <a:xfrm flipV="1">
            <a:off x="7763985" y="3113448"/>
            <a:ext cx="964889" cy="1043426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B64C452-8866-41A3-A0F9-B91E68138882}"/>
              </a:ext>
            </a:extLst>
          </p:cNvPr>
          <p:cNvCxnSpPr>
            <a:cxnSpLocks/>
          </p:cNvCxnSpPr>
          <p:nvPr/>
        </p:nvCxnSpPr>
        <p:spPr>
          <a:xfrm flipV="1">
            <a:off x="6151756" y="5071274"/>
            <a:ext cx="737098" cy="78399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2B11FC72-3A1C-4E12-AA2F-FF860676D686}"/>
              </a:ext>
            </a:extLst>
          </p:cNvPr>
          <p:cNvCxnSpPr>
            <a:cxnSpLocks/>
          </p:cNvCxnSpPr>
          <p:nvPr/>
        </p:nvCxnSpPr>
        <p:spPr>
          <a:xfrm flipH="1" flipV="1">
            <a:off x="9167374" y="1887290"/>
            <a:ext cx="391752" cy="41095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E06D7A24-779F-4EA9-9F5D-7FD2E1AF9A01}"/>
              </a:ext>
            </a:extLst>
          </p:cNvPr>
          <p:cNvCxnSpPr>
            <a:cxnSpLocks/>
          </p:cNvCxnSpPr>
          <p:nvPr/>
        </p:nvCxnSpPr>
        <p:spPr>
          <a:xfrm flipV="1">
            <a:off x="9363250" y="2298240"/>
            <a:ext cx="195876" cy="198128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CC4DDCBF-4AA9-436A-900C-421BDA3535D0}"/>
              </a:ext>
            </a:extLst>
          </p:cNvPr>
          <p:cNvCxnSpPr/>
          <p:nvPr/>
        </p:nvCxnSpPr>
        <p:spPr>
          <a:xfrm flipH="1" flipV="1">
            <a:off x="7100888" y="2881313"/>
            <a:ext cx="985837" cy="947737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6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veglenker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15863</TotalTime>
  <Words>1420</Words>
  <Application>Microsoft Office PowerPoint</Application>
  <PresentationFormat>Widescreen</PresentationFormat>
  <Paragraphs>151</Paragraphs>
  <Slides>46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Verdana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 (kopi)</vt:lpstr>
      <vt:lpstr>Veglenke – eksisterende konnekteringslenker</vt:lpstr>
      <vt:lpstr>Veglenke – eksisterende konnekteringslenker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Marianne Andersen</cp:lastModifiedBy>
  <cp:revision>103</cp:revision>
  <dcterms:created xsi:type="dcterms:W3CDTF">2021-08-06T12:22:07Z</dcterms:created>
  <dcterms:modified xsi:type="dcterms:W3CDTF">2025-12-02T10:59:52Z</dcterms:modified>
</cp:coreProperties>
</file>